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66" r:id="rId5"/>
    <p:sldId id="267" r:id="rId6"/>
    <p:sldId id="268" r:id="rId7"/>
    <p:sldId id="269" r:id="rId8"/>
    <p:sldId id="270" r:id="rId9"/>
    <p:sldId id="271" r:id="rId10"/>
    <p:sldId id="275" r:id="rId11"/>
    <p:sldId id="276" r:id="rId12"/>
    <p:sldId id="277" r:id="rId13"/>
    <p:sldId id="278" r:id="rId14"/>
    <p:sldId id="279" r:id="rId15"/>
    <p:sldId id="311" r:id="rId16"/>
    <p:sldId id="290" r:id="rId17"/>
    <p:sldId id="291" r:id="rId18"/>
    <p:sldId id="292" r:id="rId19"/>
    <p:sldId id="293" r:id="rId20"/>
    <p:sldId id="294" r:id="rId21"/>
    <p:sldId id="295" r:id="rId22"/>
    <p:sldId id="296" r:id="rId23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0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148F02-35C7-49E6-993F-E82908D7AF75}" type="datetime1">
              <a:rPr lang="es-ES" smtClean="0"/>
              <a:t>25/11/2020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AAB062-198E-4F51-A2F6-E1757EE113E0}" type="datetime1">
              <a:rPr lang="es-ES" noProof="0" smtClean="0"/>
              <a:t>25/11/2020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10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2900468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11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16019607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13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17392431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14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17664697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15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2082108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16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35330831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17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32917991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18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22575235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19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2517174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2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511030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3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3369031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4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3231421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5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3412516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6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2950289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7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25290065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8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3615951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9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1795053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1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98F6463-E3E5-495A-9247-FB13D216B2BB}" type="datetime1">
              <a:rPr lang="es-ES" noProof="1" smtClean="0"/>
              <a:t>25/11/2020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b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b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9C1930-778F-4458-8924-EEC59DD2356C}" type="datetime1">
              <a:rPr lang="es-ES" noProof="0" smtClean="0"/>
              <a:t>25/11/2020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C51A39-469D-45D6-9466-8F867D5AA5F3}" type="datetime1">
              <a:rPr lang="es-ES" noProof="0" smtClean="0"/>
              <a:t>25/11/2020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E64886-2519-4079-84AC-2CC2F797F4E0}" type="datetime1">
              <a:rPr lang="es-ES" noProof="0" smtClean="0"/>
              <a:t>25/11/2020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3F794C-6882-41AC-82BF-60BB9E6F3BCD}" type="datetime1">
              <a:rPr lang="es-ES" noProof="0" smtClean="0"/>
              <a:t>25/11/2020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Forma libre 6" title="Marca de re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585378-E0B5-4F68-82D2-43529871C830}" type="datetime1">
              <a:rPr lang="es-ES" noProof="0" smtClean="0"/>
              <a:t>25/11/2020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BEEF58-48C9-467B-A631-1E436BEDAB11}" type="datetime1">
              <a:rPr lang="es-ES" noProof="0" smtClean="0"/>
              <a:t>25/11/2020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60F666-88B8-4DF3-9956-D08FAF884D2A}" type="datetime1">
              <a:rPr lang="es-ES" noProof="0" smtClean="0"/>
              <a:t>25/11/2020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1315F2-01CA-4762-8977-05CA9889EEFD}" type="datetime1">
              <a:rPr lang="es-ES" noProof="0" smtClean="0"/>
              <a:t>25/11/2020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8C31800-ABDF-4500-B590-0F98C33628D8}" type="datetime1">
              <a:rPr lang="es-ES" noProof="0" smtClean="0"/>
              <a:t>25/11/2020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A0C785D8-623B-4B06-B6D3-7A2D6A2C5207}" type="datetime1">
              <a:rPr lang="es-ES" noProof="0" smtClean="0"/>
              <a:t>25/11/2020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1"/>
              <a:t>Haga clic para modificar los estilos de texto del patrón</a:t>
            </a:r>
          </a:p>
          <a:p>
            <a:pPr lvl="1" rtl="0"/>
            <a:r>
              <a:rPr lang="es-ES" noProof="1"/>
              <a:t>Segundo nivel</a:t>
            </a:r>
          </a:p>
          <a:p>
            <a:pPr lvl="2" rtl="0"/>
            <a:r>
              <a:rPr lang="es-ES" noProof="1"/>
              <a:t>Tercer nivel</a:t>
            </a:r>
          </a:p>
          <a:p>
            <a:pPr lvl="3" rtl="0"/>
            <a:r>
              <a:rPr lang="es-ES" noProof="1"/>
              <a:t>Cuarto nivel</a:t>
            </a:r>
          </a:p>
          <a:p>
            <a:pPr lvl="4" rtl="0"/>
            <a:r>
              <a:rPr lang="es-ES" noProof="1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32753D48-8572-4784-98D4-3FA29A2341E7}" type="datetime1">
              <a:rPr lang="es-ES" noProof="1" smtClean="0"/>
              <a:t>25/11/2020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sp>
        <p:nvSpPr>
          <p:cNvPr id="9" name="Rectá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t.spring.io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pic>
        <p:nvPicPr>
          <p:cNvPr id="23" name="Imagen 22" descr="Primer plano muy cercano de un gráfico de líne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orma lib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es-ES" sz="3600" noProof="1">
                <a:solidFill>
                  <a:srgbClr val="FFFFFF"/>
                </a:solidFill>
              </a:rPr>
              <a:t>Apache kafka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es-ES" sz="1800" noProof="1">
                <a:solidFill>
                  <a:srgbClr val="FFFFFF"/>
                </a:solidFill>
              </a:rPr>
              <a:t>Instructor: Joel Vásquez Villalobos.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68E5B8-A41E-4538-B8A1-2B9D42611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 anchor="t">
            <a:normAutofit/>
          </a:bodyPr>
          <a:lstStyle/>
          <a:p>
            <a:r>
              <a:rPr lang="es-PE" dirty="0"/>
              <a:t>Apache Kafka</a:t>
            </a:r>
            <a:endParaRPr lang="es-ES" noProof="1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77B0CFC-8DDB-41DF-9060-7223045394B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438306" y="2286000"/>
            <a:ext cx="5467787" cy="3581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45267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68E5B8-A41E-4538-B8A1-2B9D42611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 anchor="t">
            <a:normAutofit/>
          </a:bodyPr>
          <a:lstStyle/>
          <a:p>
            <a:r>
              <a:rPr lang="es-PE" dirty="0"/>
              <a:t>Apache Kafka</a:t>
            </a:r>
            <a:endParaRPr lang="es-ES" noProof="1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FE5C880-75B6-437B-BC85-BDC22F25186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448702" y="2286000"/>
            <a:ext cx="5446995" cy="3581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88209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7E1483-ECC2-4037-9605-9C97DEBB3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905349"/>
            <a:ext cx="9601200" cy="532701"/>
          </a:xfrm>
        </p:spPr>
        <p:txBody>
          <a:bodyPr/>
          <a:lstStyle/>
          <a:p>
            <a:r>
              <a:rPr lang="es-PE" dirty="0"/>
              <a:t>https://docs.confluent.io/platform/current/quickstart/ce-docker-quickstart.html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325E6D7A-891B-49AE-ADD8-D0DDB42CF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 – Instalación en Docker</a:t>
            </a:r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1961560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68E5B8-A41E-4538-B8A1-2B9D42611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 – </a:t>
            </a:r>
            <a:r>
              <a:rPr lang="es-PE" dirty="0" err="1"/>
              <a:t>HolaMundo</a:t>
            </a:r>
            <a:endParaRPr lang="es-ES" noProof="1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938AFB6-215B-4332-9724-01D208CC5902}"/>
              </a:ext>
            </a:extLst>
          </p:cNvPr>
          <p:cNvSpPr txBox="1"/>
          <p:nvPr/>
        </p:nvSpPr>
        <p:spPr>
          <a:xfrm>
            <a:off x="1371600" y="1571535"/>
            <a:ext cx="60939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PE" b="1" i="0" dirty="0">
                <a:solidFill>
                  <a:srgbClr val="333333"/>
                </a:solidFill>
                <a:effectLst/>
                <a:latin typeface="-apple-system"/>
              </a:rPr>
              <a:t>Herramientas utilizadas: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b="0" i="0" dirty="0">
                <a:solidFill>
                  <a:srgbClr val="333333"/>
                </a:solidFill>
                <a:effectLst/>
                <a:latin typeface="-apple-system"/>
              </a:rPr>
              <a:t> Spring Kafka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b="0" i="0" dirty="0">
                <a:solidFill>
                  <a:srgbClr val="333333"/>
                </a:solidFill>
                <a:effectLst/>
                <a:latin typeface="-apple-system"/>
              </a:rPr>
              <a:t> Spring Boot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b="0" i="0" dirty="0">
                <a:solidFill>
                  <a:srgbClr val="333333"/>
                </a:solidFill>
                <a:effectLst/>
                <a:latin typeface="-apple-system"/>
              </a:rPr>
              <a:t> Maven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C58C091-58D4-4CD1-96C7-412873A63CA2}"/>
              </a:ext>
            </a:extLst>
          </p:cNvPr>
          <p:cNvSpPr txBox="1"/>
          <p:nvPr/>
        </p:nvSpPr>
        <p:spPr>
          <a:xfrm>
            <a:off x="1371600" y="2913329"/>
            <a:ext cx="70264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0" i="0" dirty="0">
                <a:solidFill>
                  <a:srgbClr val="333333"/>
                </a:solidFill>
                <a:effectLst/>
                <a:latin typeface="-apple-system"/>
              </a:rPr>
              <a:t>Usemos </a:t>
            </a:r>
            <a:r>
              <a:rPr lang="es-MX" b="0" i="0" dirty="0">
                <a:solidFill>
                  <a:srgbClr val="1976D2"/>
                </a:solidFill>
                <a:effectLst/>
                <a:latin typeface="-apple-system"/>
                <a:hlinkClick r:id="rId3"/>
              </a:rPr>
              <a:t>Spring </a:t>
            </a:r>
            <a:r>
              <a:rPr lang="es-MX" b="0" i="0" dirty="0" err="1">
                <a:solidFill>
                  <a:srgbClr val="1976D2"/>
                </a:solidFill>
                <a:effectLst/>
                <a:latin typeface="-apple-system"/>
                <a:hlinkClick r:id="rId3"/>
              </a:rPr>
              <a:t>Initializr</a:t>
            </a:r>
            <a:r>
              <a:rPr lang="es-MX" b="0" i="0" dirty="0">
                <a:solidFill>
                  <a:srgbClr val="333333"/>
                </a:solidFill>
                <a:effectLst/>
                <a:latin typeface="-apple-system"/>
              </a:rPr>
              <a:t> para generar nuestro proyecto Maven.</a:t>
            </a:r>
          </a:p>
          <a:p>
            <a:r>
              <a:rPr lang="es-MX" b="0" i="0" dirty="0">
                <a:solidFill>
                  <a:srgbClr val="333333"/>
                </a:solidFill>
                <a:effectLst/>
                <a:latin typeface="-apple-system"/>
              </a:rPr>
              <a:t>Asegúrese de seleccionar </a:t>
            </a:r>
            <a:r>
              <a:rPr lang="es-MX" b="0" i="0" dirty="0">
                <a:solidFill>
                  <a:srgbClr val="494E52"/>
                </a:solidFill>
                <a:effectLst/>
                <a:latin typeface="Monaco"/>
              </a:rPr>
              <a:t>Kafka</a:t>
            </a:r>
            <a:r>
              <a:rPr lang="es-MX" b="0" i="0" dirty="0">
                <a:solidFill>
                  <a:srgbClr val="333333"/>
                </a:solidFill>
                <a:effectLst/>
                <a:latin typeface="-apple-system"/>
              </a:rPr>
              <a:t> como dependencia.</a:t>
            </a:r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C35472E-7C72-4B4A-A0D4-08B91307A8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7915" y="3701125"/>
            <a:ext cx="6520184" cy="294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555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68E5B8-A41E-4538-B8A1-2B9D42611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 – desarrollo</a:t>
            </a:r>
            <a:endParaRPr lang="es-ES" noProof="1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0F18651-E015-4230-A9A3-08B0CE1FCA6B}"/>
              </a:ext>
            </a:extLst>
          </p:cNvPr>
          <p:cNvSpPr txBox="1"/>
          <p:nvPr/>
        </p:nvSpPr>
        <p:spPr>
          <a:xfrm>
            <a:off x="1371600" y="1571535"/>
            <a:ext cx="80370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/>
              <a:t>Para evitar tener que administrar la compatibilidad de versiones de las diferentes dependencias de Spring, heredaremos los valores predeterminados del </a:t>
            </a:r>
            <a:r>
              <a:rPr lang="es-PE" b="1" dirty="0" err="1"/>
              <a:t>spring</a:t>
            </a:r>
            <a:r>
              <a:rPr lang="es-PE" b="1" dirty="0"/>
              <a:t>-</a:t>
            </a:r>
            <a:r>
              <a:rPr lang="es-PE" b="1" dirty="0" err="1"/>
              <a:t>boot</a:t>
            </a:r>
            <a:r>
              <a:rPr lang="es-PE" b="1" dirty="0"/>
              <a:t>-starter-</a:t>
            </a:r>
            <a:r>
              <a:rPr lang="es-PE" b="1" dirty="0" err="1"/>
              <a:t>parent</a:t>
            </a:r>
            <a:r>
              <a:rPr lang="es-PE" b="1" dirty="0"/>
              <a:t> </a:t>
            </a:r>
            <a:r>
              <a:rPr lang="es-PE" dirty="0" err="1"/>
              <a:t>POM</a:t>
            </a:r>
            <a:r>
              <a:rPr lang="es-PE" dirty="0"/>
              <a:t> principal.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675A27C-7FF8-4909-9EED-2F5DE0E2D41E}"/>
              </a:ext>
            </a:extLst>
          </p:cNvPr>
          <p:cNvSpPr txBox="1"/>
          <p:nvPr/>
        </p:nvSpPr>
        <p:spPr>
          <a:xfrm>
            <a:off x="1371599" y="3077033"/>
            <a:ext cx="80370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/>
              <a:t>La </a:t>
            </a:r>
            <a:r>
              <a:rPr lang="es-PE" b="1" dirty="0" err="1"/>
              <a:t>spring</a:t>
            </a:r>
            <a:r>
              <a:rPr lang="es-PE" b="1" dirty="0"/>
              <a:t>-</a:t>
            </a:r>
            <a:r>
              <a:rPr lang="es-PE" b="1" dirty="0" err="1"/>
              <a:t>boot</a:t>
            </a:r>
            <a:r>
              <a:rPr lang="es-PE" b="1" dirty="0"/>
              <a:t>-starter</a:t>
            </a:r>
            <a:r>
              <a:rPr lang="es-PE" dirty="0"/>
              <a:t> dependencia es el motor de arranque principal, incluye configuración automática, registro y compatibilidad con </a:t>
            </a:r>
            <a:r>
              <a:rPr lang="es-PE" dirty="0" err="1"/>
              <a:t>YAML</a:t>
            </a:r>
            <a:r>
              <a:rPr lang="es-PE" dirty="0"/>
              <a:t>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3BDA61F-0E0A-4D92-93D4-005B65FA3564}"/>
              </a:ext>
            </a:extLst>
          </p:cNvPr>
          <p:cNvSpPr txBox="1"/>
          <p:nvPr/>
        </p:nvSpPr>
        <p:spPr>
          <a:xfrm>
            <a:off x="1371598" y="4305532"/>
            <a:ext cx="766411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0" i="1" dirty="0">
                <a:solidFill>
                  <a:srgbClr val="333333"/>
                </a:solidFill>
                <a:effectLst/>
                <a:latin typeface="-apple-system"/>
              </a:rPr>
              <a:t>Tener en cuenta que la </a:t>
            </a:r>
            <a:r>
              <a:rPr lang="es-MX" b="1" i="1" dirty="0">
                <a:solidFill>
                  <a:srgbClr val="333333"/>
                </a:solidFill>
                <a:effectLst/>
                <a:latin typeface="-apple-system"/>
              </a:rPr>
              <a:t>versión de Spring Kafka está vinculada a la versión del cliente Apache Kafka</a:t>
            </a:r>
            <a:r>
              <a:rPr lang="es-MX" b="0" i="1" dirty="0">
                <a:solidFill>
                  <a:srgbClr val="333333"/>
                </a:solidFill>
                <a:effectLst/>
                <a:latin typeface="-apple-system"/>
              </a:rPr>
              <a:t> que se utiliza. Debemos alinear la versión de Spring Kafka con la versión del Kafka al que se conecta.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642349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68E5B8-A41E-4538-B8A1-2B9D42611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 – desarrollo</a:t>
            </a:r>
            <a:endParaRPr lang="es-ES" noProof="1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6EDFE66-753C-4D22-BFC7-A6B8D1FC9082}"/>
              </a:ext>
            </a:extLst>
          </p:cNvPr>
          <p:cNvSpPr txBox="1"/>
          <p:nvPr/>
        </p:nvSpPr>
        <p:spPr>
          <a:xfrm>
            <a:off x="1371599" y="1674674"/>
            <a:ext cx="898758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b="1" dirty="0"/>
              <a:t>Configuración de Spring Boot</a:t>
            </a:r>
          </a:p>
          <a:p>
            <a:r>
              <a:rPr lang="es-PE" dirty="0"/>
              <a:t>Usamos Spring Boot para que tengamos una aplicación Spring Kafka que se pueda "simplemente ejecutar". </a:t>
            </a:r>
          </a:p>
          <a:p>
            <a:endParaRPr lang="es-PE" dirty="0"/>
          </a:p>
          <a:p>
            <a:r>
              <a:rPr lang="es-PE" dirty="0"/>
              <a:t>Cuando creamos un proyecto Spring siempre tendremos una clase </a:t>
            </a:r>
            <a:r>
              <a:rPr lang="es-PE" b="1" dirty="0" err="1"/>
              <a:t>Application</a:t>
            </a:r>
            <a:r>
              <a:rPr lang="es-PE" b="1" dirty="0"/>
              <a:t> </a:t>
            </a:r>
            <a:r>
              <a:rPr lang="es-PE" dirty="0"/>
              <a:t>que contiene el </a:t>
            </a:r>
            <a:r>
              <a:rPr lang="es-PE" b="1" dirty="0" err="1"/>
              <a:t>main</a:t>
            </a:r>
            <a:r>
              <a:rPr lang="es-PE" b="1" dirty="0"/>
              <a:t>()</a:t>
            </a:r>
            <a:r>
              <a:rPr lang="es-PE" dirty="0"/>
              <a:t> método que usa Spring Boot </a:t>
            </a:r>
            <a:r>
              <a:rPr lang="es-PE" b="1" dirty="0" err="1"/>
              <a:t>SpringApplication.run</a:t>
            </a:r>
            <a:r>
              <a:rPr lang="es-PE" b="1" dirty="0"/>
              <a:t>() </a:t>
            </a:r>
            <a:r>
              <a:rPr lang="es-PE" dirty="0"/>
              <a:t>para iniciar la aplicación.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1C7BFBA-3268-400A-A3E2-BEF920B8A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599" y="5183326"/>
            <a:ext cx="5391150" cy="104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6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68E5B8-A41E-4538-B8A1-2B9D42611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 – desarrollo</a:t>
            </a:r>
            <a:endParaRPr lang="es-ES" noProof="1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06CF24F-AEB7-451D-A53B-268ECC2A178A}"/>
              </a:ext>
            </a:extLst>
          </p:cNvPr>
          <p:cNvSpPr txBox="1"/>
          <p:nvPr/>
        </p:nvSpPr>
        <p:spPr>
          <a:xfrm>
            <a:off x="1371600" y="1644134"/>
            <a:ext cx="40065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PE" sz="2000" b="1" dirty="0">
                <a:solidFill>
                  <a:srgbClr val="222222"/>
                </a:solidFill>
                <a:latin typeface="-apple-system"/>
              </a:rPr>
              <a:t>P</a:t>
            </a:r>
            <a:r>
              <a:rPr lang="es-PE" sz="2000" b="1" i="0" dirty="0">
                <a:solidFill>
                  <a:srgbClr val="222222"/>
                </a:solidFill>
                <a:effectLst/>
                <a:latin typeface="-apple-system"/>
              </a:rPr>
              <a:t>roductor de mensajes Spring Kafka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A4DDFC7-246F-48BD-B141-50B6FBEE2DD0}"/>
              </a:ext>
            </a:extLst>
          </p:cNvPr>
          <p:cNvSpPr txBox="1"/>
          <p:nvPr/>
        </p:nvSpPr>
        <p:spPr>
          <a:xfrm>
            <a:off x="1371600" y="2171700"/>
            <a:ext cx="97215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/>
              <a:t>Para enviar mensajes, usaremos el </a:t>
            </a:r>
            <a:r>
              <a:rPr lang="es-PE" b="1" dirty="0" err="1"/>
              <a:t>KafkaTemplate</a:t>
            </a:r>
            <a:r>
              <a:rPr lang="es-PE" dirty="0"/>
              <a:t> que envuelve a Producer y proporciona métodos convenientes para enviar datos a temas de Kafka.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CABB6F1-F1B7-435B-BC26-DF6370C15BA7}"/>
              </a:ext>
            </a:extLst>
          </p:cNvPr>
          <p:cNvSpPr txBox="1"/>
          <p:nvPr/>
        </p:nvSpPr>
        <p:spPr>
          <a:xfrm>
            <a:off x="1371599" y="3657600"/>
            <a:ext cx="96011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0" i="1" dirty="0">
                <a:solidFill>
                  <a:srgbClr val="333333"/>
                </a:solidFill>
                <a:effectLst/>
                <a:latin typeface="-apple-system"/>
              </a:rPr>
              <a:t>Tenga en cuenta que la configuración predeterminada del agente de Kafka hace que se cree automáticamente un tema cuando se recibe una solicitud de un tema desconocido.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357666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68E5B8-A41E-4538-B8A1-2B9D42611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 – desarrollo</a:t>
            </a:r>
            <a:endParaRPr lang="es-ES" noProof="1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2AEE85-37BA-42B0-956F-446FC4B5FA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2433310"/>
            <a:ext cx="3959369" cy="13849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JetBrains Mono"/>
              </a:rPr>
              <a:t>@Override</a:t>
            </a:r>
            <a:b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JetBrains Mono"/>
              </a:rPr>
            </a:b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void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run</a:t>
            </a: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(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... 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args</a:t>
            </a: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) 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throws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Exception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{</a:t>
            </a:r>
            <a:b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</a:b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    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this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template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.send</a:t>
            </a: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(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myTopic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"foo1"</a:t>
            </a: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)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this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template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.send</a:t>
            </a: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(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myTopic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"foo2"</a:t>
            </a: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)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this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template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.send</a:t>
            </a: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(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myTopic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"foo3"</a:t>
            </a: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)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}</a:t>
            </a:r>
            <a:endParaRPr kumimoji="0" lang="es-PE" altLang="es-PE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C076BE-C547-41B0-A995-BB77D5FF26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1910090"/>
            <a:ext cx="3959368" cy="5232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JetBrains Mono"/>
              </a:rPr>
              <a:t>@Autowired</a:t>
            </a:r>
            <a:b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JetBrains Mono"/>
              </a:rPr>
            </a:b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KafkaTemplate</a:t>
            </a: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&lt;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</a:t>
            </a:r>
            <a:r>
              <a:rPr kumimoji="0" lang="es-PE" altLang="es-PE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&gt; </a:t>
            </a:r>
            <a:r>
              <a:rPr kumimoji="0" lang="es-PE" altLang="es-PE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template</a:t>
            </a:r>
            <a:r>
              <a:rPr kumimoji="0" lang="es-PE" altLang="es-PE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endParaRPr kumimoji="0" lang="es-PE" altLang="es-PE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885A0AA-25B4-4BFC-86D1-48FCB4A60FB2}"/>
              </a:ext>
            </a:extLst>
          </p:cNvPr>
          <p:cNvSpPr txBox="1"/>
          <p:nvPr/>
        </p:nvSpPr>
        <p:spPr>
          <a:xfrm>
            <a:off x="1371600" y="4377802"/>
            <a:ext cx="6097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 err="1"/>
              <a:t>docker-compose</a:t>
            </a:r>
            <a:r>
              <a:rPr lang="es-PE" dirty="0"/>
              <a:t> </a:t>
            </a:r>
            <a:r>
              <a:rPr lang="es-PE" dirty="0" err="1"/>
              <a:t>exec</a:t>
            </a:r>
            <a:r>
              <a:rPr lang="es-PE" dirty="0"/>
              <a:t> </a:t>
            </a:r>
            <a:r>
              <a:rPr lang="es-PE" dirty="0" err="1"/>
              <a:t>broker</a:t>
            </a:r>
            <a:r>
              <a:rPr lang="es-PE" dirty="0"/>
              <a:t> </a:t>
            </a:r>
            <a:r>
              <a:rPr lang="es-PE" dirty="0" err="1"/>
              <a:t>bash</a:t>
            </a:r>
            <a:endParaRPr lang="es-PE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F644512-1701-4314-8690-020EFC87B32C}"/>
              </a:ext>
            </a:extLst>
          </p:cNvPr>
          <p:cNvSpPr txBox="1"/>
          <p:nvPr/>
        </p:nvSpPr>
        <p:spPr>
          <a:xfrm>
            <a:off x="1371600" y="4855411"/>
            <a:ext cx="7369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 err="1"/>
              <a:t>kafka-console-consumer</a:t>
            </a:r>
            <a:r>
              <a:rPr lang="es-PE" dirty="0"/>
              <a:t> --</a:t>
            </a:r>
            <a:r>
              <a:rPr lang="es-PE" dirty="0" err="1"/>
              <a:t>topic</a:t>
            </a:r>
            <a:r>
              <a:rPr lang="es-PE" dirty="0"/>
              <a:t> </a:t>
            </a:r>
            <a:r>
              <a:rPr lang="es-PE" dirty="0" err="1"/>
              <a:t>myTopic</a:t>
            </a:r>
            <a:r>
              <a:rPr lang="es-PE" dirty="0"/>
              <a:t> --</a:t>
            </a:r>
            <a:r>
              <a:rPr lang="es-PE" dirty="0" err="1"/>
              <a:t>bootstrap</a:t>
            </a:r>
            <a:r>
              <a:rPr lang="es-PE" dirty="0"/>
              <a:t>-server broker:9092</a:t>
            </a:r>
          </a:p>
        </p:txBody>
      </p:sp>
    </p:spTree>
    <p:extLst>
      <p:ext uri="{BB962C8B-B14F-4D97-AF65-F5344CB8AC3E}">
        <p14:creationId xmlns:p14="http://schemas.microsoft.com/office/powerpoint/2010/main" val="1854078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68E5B8-A41E-4538-B8A1-2B9D42611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 – desarrollo</a:t>
            </a:r>
            <a:endParaRPr lang="es-ES" noProof="1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DC91970-7F1D-406A-BAB4-5F6E20640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419225"/>
            <a:ext cx="6858000" cy="543877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2DF72415-7809-415D-B453-3272B064D344}"/>
              </a:ext>
            </a:extLst>
          </p:cNvPr>
          <p:cNvSpPr txBox="1"/>
          <p:nvPr/>
        </p:nvSpPr>
        <p:spPr>
          <a:xfrm>
            <a:off x="8361946" y="4686301"/>
            <a:ext cx="38300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/>
              <a:t>Para la comodidad de las pruebas, agregamos un </a:t>
            </a:r>
            <a:r>
              <a:rPr lang="es-PE" dirty="0" err="1"/>
              <a:t>CountDownLatch</a:t>
            </a:r>
            <a:r>
              <a:rPr lang="es-PE" dirty="0"/>
              <a:t>. </a:t>
            </a:r>
          </a:p>
          <a:p>
            <a:endParaRPr lang="es-PE" dirty="0"/>
          </a:p>
          <a:p>
            <a:r>
              <a:rPr lang="es-PE" dirty="0"/>
              <a:t>Esto es algo que probablemente no implemente en una aplicación de producción.</a:t>
            </a:r>
          </a:p>
        </p:txBody>
      </p:sp>
    </p:spTree>
    <p:extLst>
      <p:ext uri="{BB962C8B-B14F-4D97-AF65-F5344CB8AC3E}">
        <p14:creationId xmlns:p14="http://schemas.microsoft.com/office/powerpoint/2010/main" val="18469096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F68E5B8-A41E-4538-B8A1-2B9D42611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 – desarrollo</a:t>
            </a:r>
            <a:endParaRPr lang="es-ES" noProof="1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2DC9ECC-F697-498B-8D37-D13558CC408A}"/>
              </a:ext>
            </a:extLst>
          </p:cNvPr>
          <p:cNvSpPr txBox="1"/>
          <p:nvPr/>
        </p:nvSpPr>
        <p:spPr>
          <a:xfrm>
            <a:off x="1371600" y="168423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PE" b="1" dirty="0">
                <a:solidFill>
                  <a:srgbClr val="222222"/>
                </a:solidFill>
                <a:latin typeface="-apple-system"/>
              </a:rPr>
              <a:t>C</a:t>
            </a:r>
            <a:r>
              <a:rPr lang="es-PE" b="1" i="0" dirty="0">
                <a:solidFill>
                  <a:srgbClr val="222222"/>
                </a:solidFill>
                <a:effectLst/>
                <a:latin typeface="-apple-system"/>
              </a:rPr>
              <a:t>onsumidor de mensajes Spring Kafka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627F3CF-2B56-41C0-94D4-4BEE41081645}"/>
              </a:ext>
            </a:extLst>
          </p:cNvPr>
          <p:cNvSpPr txBox="1"/>
          <p:nvPr/>
        </p:nvSpPr>
        <p:spPr>
          <a:xfrm>
            <a:off x="1373606" y="2225659"/>
            <a:ext cx="60939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0" i="0" dirty="0">
                <a:solidFill>
                  <a:srgbClr val="333333"/>
                </a:solidFill>
                <a:effectLst/>
                <a:latin typeface="-apple-system"/>
              </a:rPr>
              <a:t>Al igual que con cualquier aplicación basada en mensajería, debe crear un receptor que maneje los mensajes publicados.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407002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</a:t>
            </a:r>
            <a:endParaRPr lang="es-ES" noProof="1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ACCC7BD-DCE9-4986-9E02-DA5DD76CF02F}"/>
              </a:ext>
            </a:extLst>
          </p:cNvPr>
          <p:cNvSpPr txBox="1"/>
          <p:nvPr/>
        </p:nvSpPr>
        <p:spPr>
          <a:xfrm>
            <a:off x="1771650" y="2512017"/>
            <a:ext cx="8801100" cy="1448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49580" algn="just">
              <a:lnSpc>
                <a:spcPct val="115000"/>
              </a:lnSpc>
              <a:spcAft>
                <a:spcPts val="800"/>
              </a:spcAft>
            </a:pP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Apache Kafka es una </a:t>
            </a:r>
            <a:r>
              <a:rPr lang="es-PE" sz="1800" b="1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plataforma de transmisión distribuida</a:t>
            </a: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basada en un sistema de mensajería de </a:t>
            </a:r>
            <a:r>
              <a:rPr lang="es-PE" sz="1800" b="1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publicación / suscripción</a:t>
            </a: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 algn="just">
              <a:lnSpc>
                <a:spcPct val="115000"/>
              </a:lnSpc>
              <a:spcAft>
                <a:spcPts val="800"/>
              </a:spcAft>
            </a:pP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Kafka fue creado por LinkedIn y actualmente es un proyecto open </a:t>
            </a:r>
            <a:r>
              <a:rPr lang="es-PE" sz="18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source</a:t>
            </a: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mantenido por </a:t>
            </a:r>
            <a:r>
              <a:rPr lang="es-PE" sz="18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Confluent</a:t>
            </a: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empresa que está bajo la administración de Apache.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2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</a:t>
            </a:r>
            <a:endParaRPr lang="es-ES" noProof="1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DC6420F-FA03-472A-A234-CD35FD4CD590}"/>
              </a:ext>
            </a:extLst>
          </p:cNvPr>
          <p:cNvPicPr/>
          <p:nvPr/>
        </p:nvPicPr>
        <p:blipFill rotWithShape="1">
          <a:blip r:embed="rId3"/>
          <a:srcRect b="18234"/>
          <a:stretch/>
        </p:blipFill>
        <p:spPr>
          <a:xfrm>
            <a:off x="3063555" y="2612646"/>
            <a:ext cx="6115976" cy="266402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7565A6E-BD24-4DC1-862C-85505123276F}"/>
              </a:ext>
            </a:extLst>
          </p:cNvPr>
          <p:cNvSpPr txBox="1"/>
          <p:nvPr/>
        </p:nvSpPr>
        <p:spPr>
          <a:xfrm>
            <a:off x="3063555" y="1976550"/>
            <a:ext cx="5728108" cy="390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49580" algn="just">
              <a:lnSpc>
                <a:spcPct val="115000"/>
              </a:lnSpc>
              <a:spcAft>
                <a:spcPts val="800"/>
              </a:spcAft>
            </a:pP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Concepto de </a:t>
            </a:r>
            <a:r>
              <a:rPr lang="es-PE" sz="1800" b="1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publicación / suscripción</a:t>
            </a: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179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E477F72F-F8AF-4755-B074-1F0906B81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</a:t>
            </a:r>
            <a:endParaRPr lang="es-ES" noProof="1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A742D05-CD27-4E60-8547-32A0D5F84967}"/>
              </a:ext>
            </a:extLst>
          </p:cNvPr>
          <p:cNvPicPr/>
          <p:nvPr/>
        </p:nvPicPr>
        <p:blipFill rotWithShape="1">
          <a:blip r:embed="rId3"/>
          <a:srcRect b="10367"/>
          <a:stretch/>
        </p:blipFill>
        <p:spPr>
          <a:xfrm>
            <a:off x="3495216" y="2628528"/>
            <a:ext cx="5353968" cy="244681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36FF8A9-7501-45E2-AD16-63F90BB74ECE}"/>
              </a:ext>
            </a:extLst>
          </p:cNvPr>
          <p:cNvSpPr txBox="1"/>
          <p:nvPr/>
        </p:nvSpPr>
        <p:spPr>
          <a:xfrm>
            <a:off x="3063555" y="1976550"/>
            <a:ext cx="6122390" cy="708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49580" algn="just">
              <a:lnSpc>
                <a:spcPct val="115000"/>
              </a:lnSpc>
              <a:spcAft>
                <a:spcPts val="800"/>
              </a:spcAft>
            </a:pPr>
            <a:r>
              <a:rPr lang="es-PE" sz="18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Topics</a:t>
            </a: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(Temas) en un sistema de </a:t>
            </a:r>
            <a:r>
              <a:rPr lang="es-PE" sz="1800" b="1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publicación / suscripción</a:t>
            </a: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503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2B11DD2E-E27E-4FED-A17F-08A2FB516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</a:t>
            </a:r>
            <a:endParaRPr lang="es-ES" noProof="1"/>
          </a:p>
        </p:txBody>
      </p:sp>
      <p:pic>
        <p:nvPicPr>
          <p:cNvPr id="6" name="Imagen 5" descr="Resumen_de_Apache_Kafka">
            <a:extLst>
              <a:ext uri="{FF2B5EF4-FFF2-40B4-BE49-F238E27FC236}">
                <a16:creationId xmlns:a16="http://schemas.microsoft.com/office/drawing/2014/main" id="{67C411DA-19A3-486F-AFB6-05C12A2C09F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4004" y="2171700"/>
            <a:ext cx="5243991" cy="33642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2876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595B26AF-EFC4-4849-8427-2005448CA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</a:t>
            </a:r>
            <a:endParaRPr lang="es-ES" noProof="1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F7DB561-2750-4365-9C4B-C748C2B57592}"/>
              </a:ext>
            </a:extLst>
          </p:cNvPr>
          <p:cNvSpPr txBox="1"/>
          <p:nvPr/>
        </p:nvSpPr>
        <p:spPr>
          <a:xfrm>
            <a:off x="1528194" y="1606705"/>
            <a:ext cx="6096000" cy="1129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PE" sz="1800" b="1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Producer</a:t>
            </a:r>
            <a:endParaRPr lang="es-PE" b="1" dirty="0">
              <a:solidFill>
                <a:srgbClr val="000000"/>
              </a:solidFill>
              <a:latin typeface="Segoe UI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 productor es un cliente que envía mensajes al servidor de Kafka sobre el tema(</a:t>
            </a:r>
            <a:r>
              <a:rPr lang="es-PE" sz="18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Topic</a:t>
            </a: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especificado.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3529A49-73E7-48F2-9EF2-F7BC5C864BB8}"/>
              </a:ext>
            </a:extLst>
          </p:cNvPr>
          <p:cNvSpPr txBox="1"/>
          <p:nvPr/>
        </p:nvSpPr>
        <p:spPr>
          <a:xfrm>
            <a:off x="1528194" y="3065341"/>
            <a:ext cx="6094602" cy="1129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15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PE" sz="1800" b="1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Consumer</a:t>
            </a: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s-PE" dirty="0">
              <a:solidFill>
                <a:srgbClr val="000000"/>
              </a:solidFill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Los consumidores son los destinatarios que reciben mensajes del servidor de Kafka.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474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77D5991F-6000-455C-8588-29F0A53CF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</a:t>
            </a:r>
            <a:endParaRPr lang="es-ES" noProof="1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675F778-E6AD-4E89-B305-EC3CFAEE8310}"/>
              </a:ext>
            </a:extLst>
          </p:cNvPr>
          <p:cNvSpPr txBox="1"/>
          <p:nvPr/>
        </p:nvSpPr>
        <p:spPr>
          <a:xfrm>
            <a:off x="1445004" y="1891462"/>
            <a:ext cx="7430548" cy="12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Bef>
                <a:spcPts val="750"/>
              </a:spcBef>
              <a:spcAft>
                <a:spcPts val="1200"/>
              </a:spcAft>
            </a:pPr>
            <a:r>
              <a:rPr lang="es-PE" sz="1800" b="1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Bokers</a:t>
            </a:r>
            <a:r>
              <a:rPr lang="es-PE" sz="1800" b="1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 y </a:t>
            </a:r>
            <a:r>
              <a:rPr lang="es-PE" sz="1800" b="1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Cluster</a:t>
            </a:r>
            <a:endParaRPr lang="es-PE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Bef>
                <a:spcPts val="750"/>
              </a:spcBef>
              <a:spcAft>
                <a:spcPts val="1200"/>
              </a:spcAft>
            </a:pPr>
            <a:r>
              <a:rPr lang="es-PE" dirty="0">
                <a:solidFill>
                  <a:srgbClr val="000000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Un único servidor de Kafka se denomina </a:t>
            </a:r>
            <a:r>
              <a:rPr lang="es-PE" dirty="0" err="1">
                <a:solidFill>
                  <a:srgbClr val="000000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Bokers</a:t>
            </a:r>
            <a:r>
              <a:rPr lang="es-PE" dirty="0">
                <a:solidFill>
                  <a:srgbClr val="000000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. El </a:t>
            </a:r>
            <a:r>
              <a:rPr lang="es-PE" dirty="0" err="1">
                <a:solidFill>
                  <a:srgbClr val="000000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Bokers</a:t>
            </a:r>
            <a:r>
              <a:rPr lang="es-PE" dirty="0">
                <a:solidFill>
                  <a:srgbClr val="000000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 recibe mensajes de los “Producer”.</a:t>
            </a: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B2A4B227-7EC4-425B-8866-6E6818E855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2784" y="3608667"/>
            <a:ext cx="3504500" cy="122341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JetBrains Mono"/>
              </a:rPr>
              <a:t>@Autowired</a:t>
            </a:r>
            <a:b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JetBrains Mono"/>
              </a:rPr>
            </a:b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private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KafkaTemplate</a:t>
            </a:r>
            <a: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&lt;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Object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Object</a:t>
            </a:r>
            <a: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&gt; 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template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b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JetBrains Mono"/>
              </a:rPr>
              <a:t>@PostMapping</a:t>
            </a:r>
            <a: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(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path = 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"/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send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/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foo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/{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what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}"</a:t>
            </a:r>
            <a: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)</a:t>
            </a:r>
            <a:b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</a:b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void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sendFoo</a:t>
            </a:r>
            <a: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(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JetBrains Mono"/>
              </a:rPr>
              <a:t>@PathVariable 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String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what</a:t>
            </a:r>
            <a: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) {</a:t>
            </a:r>
            <a:b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</a:br>
            <a: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    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this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template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.send</a:t>
            </a:r>
            <a: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(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"topic1"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new 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Foo1</a:t>
            </a:r>
            <a: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(</a:t>
            </a:r>
            <a:r>
              <a:rPr kumimoji="0" lang="es-PE" altLang="es-PE" sz="105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what</a:t>
            </a:r>
            <a: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))</a:t>
            </a:r>
            <a: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s-PE" altLang="es-PE" sz="105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s-PE" altLang="es-PE" sz="105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}</a:t>
            </a:r>
            <a:endParaRPr kumimoji="0" lang="es-PE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57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15EE0356-54C9-4098-A1CD-438D03D10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</a:t>
            </a:r>
            <a:endParaRPr lang="es-ES" noProof="1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9E5CB08-1E39-429F-BB85-74D8A8FAE399}"/>
              </a:ext>
            </a:extLst>
          </p:cNvPr>
          <p:cNvSpPr txBox="1"/>
          <p:nvPr/>
        </p:nvSpPr>
        <p:spPr>
          <a:xfrm>
            <a:off x="939567" y="1734667"/>
            <a:ext cx="9160778" cy="708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49580">
              <a:lnSpc>
                <a:spcPct val="115000"/>
              </a:lnSpc>
              <a:spcAft>
                <a:spcPts val="800"/>
              </a:spcAft>
            </a:pP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También atiende a los consumidores, respondiendo a las solicitudes de recuperación de particiones y respondiendo con los mensajes que se han enviado al disco.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467EE0AD-2B83-4BE5-999A-0035D9DB94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4300" y="2835846"/>
            <a:ext cx="3196206" cy="76944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JetBrains Mono"/>
              </a:rPr>
              <a:t>@KafkaListener</a:t>
            </a:r>
            <a:r>
              <a:rPr kumimoji="0" lang="es-PE" altLang="es-PE" sz="11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(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id = 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s-PE" altLang="es-PE" sz="11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fooGroup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es-PE" altLang="es-PE" sz="11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topics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= 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"topic1"</a:t>
            </a:r>
            <a:r>
              <a:rPr kumimoji="0" lang="es-PE" altLang="es-PE" sz="11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)</a:t>
            </a:r>
            <a:br>
              <a:rPr kumimoji="0" lang="es-PE" altLang="es-PE" sz="11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</a:br>
            <a:r>
              <a:rPr kumimoji="0" lang="es-PE" altLang="es-PE" sz="11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s-PE" altLang="es-PE" sz="11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void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listen</a:t>
            </a:r>
            <a:r>
              <a:rPr kumimoji="0" lang="es-PE" altLang="es-PE" sz="11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(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Foo2 </a:t>
            </a:r>
            <a:r>
              <a:rPr kumimoji="0" lang="es-PE" altLang="es-PE" sz="11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foo</a:t>
            </a:r>
            <a:r>
              <a:rPr kumimoji="0" lang="es-PE" altLang="es-PE" sz="11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) {</a:t>
            </a:r>
            <a:br>
              <a:rPr kumimoji="0" lang="es-PE" altLang="es-PE" sz="11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</a:br>
            <a:r>
              <a:rPr kumimoji="0" lang="es-PE" altLang="es-PE" sz="11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    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logger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.info</a:t>
            </a:r>
            <a:r>
              <a:rPr kumimoji="0" lang="es-PE" altLang="es-PE" sz="11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(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es-PE" altLang="es-PE" sz="11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Received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: " 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+ </a:t>
            </a:r>
            <a:r>
              <a:rPr kumimoji="0" lang="es-PE" altLang="es-PE" sz="11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foo</a:t>
            </a:r>
            <a:r>
              <a:rPr kumimoji="0" lang="es-PE" altLang="es-PE" sz="11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)</a:t>
            </a:r>
            <a: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s-PE" altLang="es-PE" sz="11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s-PE" altLang="es-PE" sz="11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}</a:t>
            </a:r>
            <a:endParaRPr kumimoji="0" lang="es-PE" altLang="es-P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91289DC-94BB-46B8-8EE8-A434C0070224}"/>
              </a:ext>
            </a:extLst>
          </p:cNvPr>
          <p:cNvSpPr txBox="1"/>
          <p:nvPr/>
        </p:nvSpPr>
        <p:spPr>
          <a:xfrm>
            <a:off x="1371600" y="3997618"/>
            <a:ext cx="6094602" cy="708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49580" algn="just">
              <a:lnSpc>
                <a:spcPct val="115000"/>
              </a:lnSpc>
              <a:spcAft>
                <a:spcPts val="800"/>
              </a:spcAft>
            </a:pP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 </a:t>
            </a:r>
            <a:r>
              <a:rPr lang="es-PE" sz="1800" dirty="0" err="1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Bokers</a:t>
            </a:r>
            <a:r>
              <a:rPr lang="es-PE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Kafka están diseñados para operar como parte de un clúster.</a:t>
            </a:r>
            <a:endParaRPr lang="es-P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124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638BE411-FCE6-4CEB-915E-D37BF7B18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es-PE" dirty="0"/>
              <a:t>Apache Kafka</a:t>
            </a:r>
            <a:endParaRPr lang="es-ES" noProof="1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3469F38-97D0-4C60-B9E3-8A5FDC0ABB2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558791" y="2831594"/>
            <a:ext cx="5400040" cy="340741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BCFD9A32-0500-4BBC-8B45-A10E909A6289}"/>
              </a:ext>
            </a:extLst>
          </p:cNvPr>
          <p:cNvSpPr txBox="1"/>
          <p:nvPr/>
        </p:nvSpPr>
        <p:spPr>
          <a:xfrm>
            <a:off x="1437314" y="1819937"/>
            <a:ext cx="6096000" cy="703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PE" sz="18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 fortalecer los conceptos se muestras a continuación varios diagramas conceptuales</a:t>
            </a:r>
            <a:r>
              <a:rPr lang="es-PE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355884242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72_TF34357615.potx" id="{C86973C6-2DA0-4089-9514-87FF768B367B}" vid="{9027C86C-E911-48B6-A8D3-7E230521707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703</Words>
  <Application>Microsoft Office PowerPoint</Application>
  <PresentationFormat>Panorámica</PresentationFormat>
  <Paragraphs>79</Paragraphs>
  <Slides>19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8" baseType="lpstr">
      <vt:lpstr>-apple-system</vt:lpstr>
      <vt:lpstr>Arial</vt:lpstr>
      <vt:lpstr>Calibri</vt:lpstr>
      <vt:lpstr>Franklin Gothic Book</vt:lpstr>
      <vt:lpstr>JetBrains Mono</vt:lpstr>
      <vt:lpstr>Monaco</vt:lpstr>
      <vt:lpstr>Segoe UI</vt:lpstr>
      <vt:lpstr>Times New Roman</vt:lpstr>
      <vt:lpstr>Recorte</vt:lpstr>
      <vt:lpstr>Apache kafka</vt:lpstr>
      <vt:lpstr>Apache Kafka</vt:lpstr>
      <vt:lpstr>Apache Kafka</vt:lpstr>
      <vt:lpstr>Apache Kafka</vt:lpstr>
      <vt:lpstr>Apache Kafka</vt:lpstr>
      <vt:lpstr>Apache Kafka</vt:lpstr>
      <vt:lpstr>Apache Kafka</vt:lpstr>
      <vt:lpstr>Apache Kafka</vt:lpstr>
      <vt:lpstr>Apache Kafka</vt:lpstr>
      <vt:lpstr>Apache Kafka</vt:lpstr>
      <vt:lpstr>Apache Kafka</vt:lpstr>
      <vt:lpstr>Apache Kafka – Instalación en Docker</vt:lpstr>
      <vt:lpstr>Apache Kafka – HolaMundo</vt:lpstr>
      <vt:lpstr>Apache Kafka – desarrollo</vt:lpstr>
      <vt:lpstr>Apache Kafka – desarrollo</vt:lpstr>
      <vt:lpstr>Apache Kafka – desarrollo</vt:lpstr>
      <vt:lpstr>Apache Kafka – desarrollo</vt:lpstr>
      <vt:lpstr>Apache Kafka – desarrollo</vt:lpstr>
      <vt:lpstr>Apache Kafka – desarrollo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kafka</dc:title>
  <dc:creator>"VILLALOBOS VASQUEZ</dc:creator>
  <cp:lastModifiedBy>"VILLALOBOS VASQUEZ</cp:lastModifiedBy>
  <cp:revision>21</cp:revision>
  <dcterms:created xsi:type="dcterms:W3CDTF">2020-11-23T23:25:00Z</dcterms:created>
  <dcterms:modified xsi:type="dcterms:W3CDTF">2020-11-25T23:24:44Z</dcterms:modified>
</cp:coreProperties>
</file>

<file path=docProps/thumbnail.jpeg>
</file>